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3593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664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97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476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992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104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69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624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357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07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D2F2A5-A18E-49AE-891A-AF67ADFAE0E6}" type="datetimeFigureOut">
              <a:rPr lang="sk-SK" smtClean="0"/>
              <a:t>4. 5. 2021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B97D2D3-A911-4039-BBDB-7189F69C29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73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l.janiga@zuspmb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75BC0-0F13-4708-B255-40B1924E3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743" y="2035534"/>
            <a:ext cx="8676222" cy="1144988"/>
          </a:xfrm>
        </p:spPr>
        <p:txBody>
          <a:bodyPr>
            <a:normAutofit/>
          </a:bodyPr>
          <a:lstStyle/>
          <a:p>
            <a:r>
              <a:rPr lang="sk-SK" sz="6000" b="1" dirty="0" err="1">
                <a:solidFill>
                  <a:srgbClr val="00B0F0"/>
                </a:solidFill>
              </a:rPr>
              <a:t>CvičeniA</a:t>
            </a:r>
            <a:r>
              <a:rPr lang="sk-SK" sz="6000" b="1" dirty="0">
                <a:solidFill>
                  <a:srgbClr val="00B0F0"/>
                </a:solidFill>
              </a:rPr>
              <a:t> č. 56-61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400582-BE6B-4BB7-A8A2-5AF409DF6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586038"/>
            <a:ext cx="9070848" cy="1553225"/>
          </a:xfrm>
        </p:spPr>
        <p:txBody>
          <a:bodyPr>
            <a:normAutofit fontScale="92500" lnSpcReduction="10000"/>
          </a:bodyPr>
          <a:lstStyle/>
          <a:p>
            <a:r>
              <a:rPr lang="sk-SK" sz="6000" b="1" dirty="0">
                <a:solidFill>
                  <a:srgbClr val="FFC000"/>
                </a:solidFill>
              </a:rPr>
              <a:t>Prvý ročník</a:t>
            </a:r>
            <a:br>
              <a:rPr lang="sk-SK" sz="4400" dirty="0"/>
            </a:br>
            <a:r>
              <a:rPr lang="sk-SK" sz="4400" i="1" dirty="0"/>
              <a:t>(26.apríl-7.máj 2021)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063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0" y="348699"/>
            <a:ext cx="6877880" cy="6160599"/>
          </a:xfrm>
        </p:spPr>
        <p:txBody>
          <a:bodyPr>
            <a:normAutofit/>
          </a:bodyPr>
          <a:lstStyle/>
          <a:p>
            <a:r>
              <a:rPr lang="sk-SK" sz="3600" dirty="0"/>
              <a:t>V cvičení </a:t>
            </a:r>
            <a:r>
              <a:rPr lang="sk-SK" sz="3600" dirty="0">
                <a:solidFill>
                  <a:srgbClr val="C00000"/>
                </a:solidFill>
              </a:rPr>
              <a:t>č.56 </a:t>
            </a:r>
            <a:r>
              <a:rPr lang="sk-SK" sz="3600" dirty="0">
                <a:solidFill>
                  <a:schemeClr val="tx1"/>
                </a:solidFill>
              </a:rPr>
              <a:t>sú v ľavom stĺpci napísané talianske(dynamické)výrazy, ktoré sme sa už učili. Ak si na niektoré nebudeš vedieť spomenúť, zalistuj si v pracovnom zošite. Pospájaj čiarami talianske a slovenské výrazy, ktoré k sebe patria.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ED9C2E73-BA98-4643-BCF5-F6F30706F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28" y="435667"/>
            <a:ext cx="4230095" cy="598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5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0" y="348699"/>
            <a:ext cx="6917636" cy="6160599"/>
          </a:xfrm>
        </p:spPr>
        <p:txBody>
          <a:bodyPr>
            <a:normAutofit/>
          </a:bodyPr>
          <a:lstStyle/>
          <a:p>
            <a:r>
              <a:rPr lang="sk-SK" sz="3600" dirty="0"/>
              <a:t>V cvičení </a:t>
            </a:r>
            <a:r>
              <a:rPr lang="sk-SK" sz="3600" dirty="0">
                <a:solidFill>
                  <a:srgbClr val="C00000"/>
                </a:solidFill>
              </a:rPr>
              <a:t>č.57 </a:t>
            </a:r>
            <a:r>
              <a:rPr lang="sk-SK" sz="3600" dirty="0">
                <a:solidFill>
                  <a:schemeClr val="tx1"/>
                </a:solidFill>
              </a:rPr>
              <a:t>je napísaný </a:t>
            </a:r>
            <a:r>
              <a:rPr lang="sk-SK" sz="3600" dirty="0">
                <a:solidFill>
                  <a:srgbClr val="C00000"/>
                </a:solidFill>
              </a:rPr>
              <a:t>basový kľúč</a:t>
            </a:r>
            <a:r>
              <a:rPr lang="sk-SK" sz="3600" dirty="0">
                <a:solidFill>
                  <a:schemeClr val="tx1"/>
                </a:solidFill>
              </a:rPr>
              <a:t>. Voláme ho inak aj </a:t>
            </a:r>
            <a:r>
              <a:rPr lang="sk-SK" sz="3600" dirty="0">
                <a:solidFill>
                  <a:srgbClr val="C00000"/>
                </a:solidFill>
              </a:rPr>
              <a:t>F kľúč</a:t>
            </a:r>
            <a:r>
              <a:rPr lang="sk-SK" sz="3600" dirty="0">
                <a:solidFill>
                  <a:schemeClr val="tx1"/>
                </a:solidFill>
              </a:rPr>
              <a:t>. Tento názov má preto, lebo určuje polohu noty „</a:t>
            </a:r>
            <a:r>
              <a:rPr lang="sk-SK" sz="3600" dirty="0">
                <a:solidFill>
                  <a:srgbClr val="C00000"/>
                </a:solidFill>
              </a:rPr>
              <a:t>malé f</a:t>
            </a:r>
            <a:r>
              <a:rPr lang="sk-SK" sz="3600" dirty="0">
                <a:solidFill>
                  <a:schemeClr val="tx1"/>
                </a:solidFill>
              </a:rPr>
              <a:t>“. (posledný takt) Všimnite si, že poloha noty </a:t>
            </a:r>
            <a:r>
              <a:rPr lang="sk-SK" sz="3600" dirty="0">
                <a:solidFill>
                  <a:srgbClr val="C00000"/>
                </a:solidFill>
              </a:rPr>
              <a:t>C</a:t>
            </a:r>
            <a:r>
              <a:rPr lang="sk-SK" sz="3600" baseline="30000" dirty="0">
                <a:solidFill>
                  <a:srgbClr val="C00000"/>
                </a:solidFill>
              </a:rPr>
              <a:t>1</a:t>
            </a:r>
            <a:r>
              <a:rPr lang="sk-SK" sz="3600" dirty="0">
                <a:solidFill>
                  <a:schemeClr val="tx1"/>
                </a:solidFill>
              </a:rPr>
              <a:t> je na prvej pomocnej čiare nad notovou osnovou. (prvý takt) V husľovom kľúči je tá istá nota – </a:t>
            </a:r>
            <a:r>
              <a:rPr lang="sk-SK" sz="3600" dirty="0">
                <a:solidFill>
                  <a:srgbClr val="C00000"/>
                </a:solidFill>
              </a:rPr>
              <a:t>C</a:t>
            </a:r>
            <a:r>
              <a:rPr lang="sk-SK" sz="3600" baseline="30000" dirty="0">
                <a:solidFill>
                  <a:srgbClr val="C00000"/>
                </a:solidFill>
              </a:rPr>
              <a:t>1</a:t>
            </a:r>
            <a:r>
              <a:rPr lang="sk-SK" sz="3600" dirty="0">
                <a:solidFill>
                  <a:schemeClr val="tx1"/>
                </a:solidFill>
              </a:rPr>
              <a:t> na prvej pomocnej čiare, ale pod notovou osnovou!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ED9C2E73-BA98-4643-BCF5-F6F30706F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28" y="435667"/>
            <a:ext cx="4230095" cy="598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0" y="348699"/>
            <a:ext cx="6917636" cy="6160599"/>
          </a:xfrm>
        </p:spPr>
        <p:txBody>
          <a:bodyPr>
            <a:normAutofit/>
          </a:bodyPr>
          <a:lstStyle/>
          <a:p>
            <a:r>
              <a:rPr lang="sk-SK" sz="3600" dirty="0"/>
              <a:t>V cvičení </a:t>
            </a:r>
            <a:r>
              <a:rPr lang="sk-SK" sz="3600" dirty="0">
                <a:solidFill>
                  <a:srgbClr val="C00000"/>
                </a:solidFill>
              </a:rPr>
              <a:t>č.58 </a:t>
            </a:r>
            <a:r>
              <a:rPr lang="sk-SK" sz="3600" dirty="0">
                <a:solidFill>
                  <a:schemeClr val="tx1"/>
                </a:solidFill>
              </a:rPr>
              <a:t>si zopakuj noty s krížikmi a béčkami. Pospájaj čiarami každú notu s jej menom.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315ED78-4101-4349-B27A-05C90F09C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29" y="427891"/>
            <a:ext cx="4241084" cy="600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0" y="348699"/>
            <a:ext cx="6917636" cy="6160599"/>
          </a:xfrm>
        </p:spPr>
        <p:txBody>
          <a:bodyPr>
            <a:normAutofit/>
          </a:bodyPr>
          <a:lstStyle/>
          <a:p>
            <a:r>
              <a:rPr lang="sk-SK" sz="3600" dirty="0"/>
              <a:t>V cvičení </a:t>
            </a:r>
            <a:r>
              <a:rPr lang="sk-SK" sz="3600" dirty="0">
                <a:solidFill>
                  <a:srgbClr val="C00000"/>
                </a:solidFill>
              </a:rPr>
              <a:t>č.59 </a:t>
            </a:r>
            <a:r>
              <a:rPr lang="sk-SK" sz="3600" dirty="0">
                <a:solidFill>
                  <a:schemeClr val="tx1"/>
                </a:solidFill>
              </a:rPr>
              <a:t>dopíš noty k ich menám.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6315ED78-4101-4349-B27A-05C90F09C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129" y="427891"/>
            <a:ext cx="4241084" cy="600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0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0" y="348699"/>
            <a:ext cx="6917636" cy="6160599"/>
          </a:xfrm>
        </p:spPr>
        <p:txBody>
          <a:bodyPr>
            <a:normAutofit/>
          </a:bodyPr>
          <a:lstStyle/>
          <a:p>
            <a:r>
              <a:rPr lang="sk-SK" sz="3600" dirty="0"/>
              <a:t>V cvičení </a:t>
            </a:r>
            <a:r>
              <a:rPr lang="sk-SK" sz="3600" dirty="0">
                <a:solidFill>
                  <a:srgbClr val="C00000"/>
                </a:solidFill>
              </a:rPr>
              <a:t>č.60 </a:t>
            </a:r>
            <a:r>
              <a:rPr lang="sk-SK" sz="3600" dirty="0">
                <a:solidFill>
                  <a:schemeClr val="tx1"/>
                </a:solidFill>
              </a:rPr>
              <a:t>si všimnite notu v krúžku. Je to polová nota, ktorú už poznáte, ale je za ňou bodka. Táto bodka nám predlžuje každú notu o </a:t>
            </a:r>
            <a:r>
              <a:rPr lang="sk-SK" sz="3600" dirty="0">
                <a:solidFill>
                  <a:srgbClr val="C00000"/>
                </a:solidFill>
              </a:rPr>
              <a:t>polovicu jej hodnoty</a:t>
            </a:r>
            <a:r>
              <a:rPr lang="sk-SK" sz="3600" dirty="0">
                <a:solidFill>
                  <a:schemeClr val="tx1"/>
                </a:solidFill>
              </a:rPr>
              <a:t>. Polová nota sa skladá z dvoch štvrťových nôt. Takže polovica polovej noty je jedna štvrťová nota. Keď to spočítame, tak polová nota s bodkou sa počíta na 3 doby.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EB6352A-BDCA-455D-8572-4E219E0B6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55" y="416863"/>
            <a:ext cx="4256669" cy="602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6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AECA3-3B8E-48DD-AB89-4900E913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0" y="348699"/>
            <a:ext cx="6917636" cy="6160599"/>
          </a:xfrm>
        </p:spPr>
        <p:txBody>
          <a:bodyPr>
            <a:normAutofit/>
          </a:bodyPr>
          <a:lstStyle/>
          <a:p>
            <a:r>
              <a:rPr lang="sk-SK" sz="3600" dirty="0"/>
              <a:t>V cvičení </a:t>
            </a:r>
            <a:r>
              <a:rPr lang="sk-SK" sz="3600" dirty="0">
                <a:solidFill>
                  <a:srgbClr val="C00000"/>
                </a:solidFill>
              </a:rPr>
              <a:t>č.61 </a:t>
            </a:r>
            <a:r>
              <a:rPr lang="sk-SK" sz="3600" dirty="0">
                <a:solidFill>
                  <a:schemeClr val="tx1"/>
                </a:solidFill>
              </a:rPr>
              <a:t>je cvičenie zapísané v trojštvrťovom takte. To znamená, že sa počíta na 3 doby. V cvičení ale chýbajú taktové čiary, ktoré máš doplniť ty. V každom takte si teda musíš počítať do troch. Nezabudni na polovú notu s </a:t>
            </a:r>
            <a:r>
              <a:rPr lang="sk-SK" sz="3600" dirty="0" err="1">
                <a:solidFill>
                  <a:schemeClr val="tx1"/>
                </a:solidFill>
              </a:rPr>
              <a:t>bodou</a:t>
            </a:r>
            <a:r>
              <a:rPr lang="sk-SK" sz="3600" dirty="0">
                <a:solidFill>
                  <a:schemeClr val="tx1"/>
                </a:solidFill>
              </a:rPr>
              <a:t>!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4345484-090F-4F25-8F31-5A591533E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123" y="348699"/>
            <a:ext cx="4293188" cy="60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3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C6C8C-C274-47BB-A938-B3739239B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186354"/>
          </a:xfrm>
        </p:spPr>
        <p:txBody>
          <a:bodyPr>
            <a:normAutofit/>
          </a:bodyPr>
          <a:lstStyle/>
          <a:p>
            <a:pPr algn="ctr"/>
            <a:r>
              <a:rPr lang="sk-S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Super, máš hotovú úlohu! </a:t>
            </a:r>
            <a:r>
              <a:rPr lang="sk-S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sk-S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64E944-B89C-44BD-A0CF-624A3263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3103686"/>
            <a:ext cx="10353762" cy="26875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/>
              <a:t>Teraz popros rodiča, alebo staršieho súrodenca, aby poslal odfotené úlohy na moju mailovú adresu </a:t>
            </a:r>
            <a:r>
              <a:rPr lang="sk-SK" sz="2800" dirty="0">
                <a:hlinkClick r:id="rId2"/>
              </a:rPr>
              <a:t>michal.janiga@zuspmb.sk</a:t>
            </a:r>
            <a:r>
              <a:rPr lang="sk-SK" sz="2800" dirty="0"/>
              <a:t> na kontrolu. Teším sa na Tvoje úlohy a pekný zvyšok týždňa Ti prajem! </a:t>
            </a:r>
            <a:r>
              <a:rPr lang="sk-SK" sz="2800" dirty="0">
                <a:sym typeface="Wingdings" panose="05000000000000000000" pitchFamily="2" charset="2"/>
              </a:rPr>
              <a:t>Dúfam, že sa čoskoro uvidíme aj osobne. 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62663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294</TotalTime>
  <Words>344</Words>
  <Application>Microsoft Office PowerPoint</Application>
  <PresentationFormat>Širokouhlá</PresentationFormat>
  <Paragraphs>10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CvičeniA č. 56-61</vt:lpstr>
      <vt:lpstr>V cvičení č.56 sú v ľavom stĺpci napísané talianske(dynamické)výrazy, ktoré sme sa už učili. Ak si na niektoré nebudeš vedieť spomenúť, zalistuj si v pracovnom zošite. Pospájaj čiarami talianske a slovenské výrazy, ktoré k sebe patria.</vt:lpstr>
      <vt:lpstr>V cvičení č.57 je napísaný basový kľúč. Voláme ho inak aj F kľúč. Tento názov má preto, lebo určuje polohu noty „malé f“. (posledný takt) Všimnite si, že poloha noty C1 je na prvej pomocnej čiare nad notovou osnovou. (prvý takt) V husľovom kľúči je tá istá nota – C1 na prvej pomocnej čiare, ale pod notovou osnovou!</vt:lpstr>
      <vt:lpstr>V cvičení č.58 si zopakuj noty s krížikmi a béčkami. Pospájaj čiarami každú notu s jej menom. </vt:lpstr>
      <vt:lpstr>V cvičení č.59 dopíš noty k ich menám. </vt:lpstr>
      <vt:lpstr>V cvičení č.60 si všimnite notu v krúžku. Je to polová nota, ktorú už poznáte, ale je za ňou bodka. Táto bodka nám predlžuje každú notu o polovicu jej hodnoty. Polová nota sa skladá z dvoch štvrťových nôt. Takže polovica polovej noty je jedna štvrťová nota. Keď to spočítame, tak polová nota s bodkou sa počíta na 3 doby.</vt:lpstr>
      <vt:lpstr>V cvičení č.61 je cvičenie zapísané v trojštvrťovom takte. To znamená, že sa počíta na 3 doby. V cvičení ale chýbajú taktové čiary, ktoré máš doplniť ty. V každom takte si teda musíš počítať do troch. Nezabudni na polovú notu s bodou!</vt:lpstr>
      <vt:lpstr>Super, máš hotovú úlohu!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Cvičenia č.30 - 33</dc:title>
  <dc:creator>Michal Janiga</dc:creator>
  <cp:lastModifiedBy>Michal Janiga</cp:lastModifiedBy>
  <cp:revision>36</cp:revision>
  <dcterms:created xsi:type="dcterms:W3CDTF">2020-11-20T17:46:43Z</dcterms:created>
  <dcterms:modified xsi:type="dcterms:W3CDTF">2021-05-04T08:00:30Z</dcterms:modified>
</cp:coreProperties>
</file>