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31EAE0C-8FB7-47AC-B04C-EE35B20C4765}" type="datetimeFigureOut">
              <a:rPr lang="sk-SK" smtClean="0"/>
              <a:pPr/>
              <a:t>28.10.2020</a:t>
            </a:fld>
            <a:endParaRPr lang="sk-SK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04FC2E0-D277-4B14-B73B-E5D219295C3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EAE0C-8FB7-47AC-B04C-EE35B20C4765}" type="datetimeFigureOut">
              <a:rPr lang="sk-SK" smtClean="0"/>
              <a:pPr/>
              <a:t>28.10.2020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FC2E0-D277-4B14-B73B-E5D219295C3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EAE0C-8FB7-47AC-B04C-EE35B20C4765}" type="datetimeFigureOut">
              <a:rPr lang="sk-SK" smtClean="0"/>
              <a:pPr/>
              <a:t>28.10.2020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FC2E0-D277-4B14-B73B-E5D219295C3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31EAE0C-8FB7-47AC-B04C-EE35B20C4765}" type="datetimeFigureOut">
              <a:rPr lang="sk-SK" smtClean="0"/>
              <a:pPr/>
              <a:t>28.10.2020</a:t>
            </a:fld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04FC2E0-D277-4B14-B73B-E5D219295C3A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  <p:transition>
    <p:zoom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31EAE0C-8FB7-47AC-B04C-EE35B20C4765}" type="datetimeFigureOut">
              <a:rPr lang="sk-SK" smtClean="0"/>
              <a:pPr/>
              <a:t>28.10.2020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04FC2E0-D277-4B14-B73B-E5D219295C3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zoom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EAE0C-8FB7-47AC-B04C-EE35B20C4765}" type="datetimeFigureOut">
              <a:rPr lang="sk-SK" smtClean="0"/>
              <a:pPr/>
              <a:t>28.10.2020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FC2E0-D277-4B14-B73B-E5D219295C3A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  <p:transition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EAE0C-8FB7-47AC-B04C-EE35B20C4765}" type="datetimeFigureOut">
              <a:rPr lang="sk-SK" smtClean="0"/>
              <a:pPr/>
              <a:t>28.10.2020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FC2E0-D277-4B14-B73B-E5D219295C3A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  <p:transition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31EAE0C-8FB7-47AC-B04C-EE35B20C4765}" type="datetimeFigureOut">
              <a:rPr lang="sk-SK" smtClean="0"/>
              <a:pPr/>
              <a:t>28.10.2020</a:t>
            </a:fld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04FC2E0-D277-4B14-B73B-E5D219295C3A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  <p:transition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EAE0C-8FB7-47AC-B04C-EE35B20C4765}" type="datetimeFigureOut">
              <a:rPr lang="sk-SK" smtClean="0"/>
              <a:pPr/>
              <a:t>28.10.2020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FC2E0-D277-4B14-B73B-E5D219295C3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31EAE0C-8FB7-47AC-B04C-EE35B20C4765}" type="datetimeFigureOut">
              <a:rPr lang="sk-SK" smtClean="0"/>
              <a:pPr/>
              <a:t>28.10.2020</a:t>
            </a:fld>
            <a:endParaRPr lang="sk-SK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04FC2E0-D277-4B14-B73B-E5D219295C3A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31EAE0C-8FB7-47AC-B04C-EE35B20C4765}" type="datetimeFigureOut">
              <a:rPr lang="sk-SK" smtClean="0"/>
              <a:pPr/>
              <a:t>28.10.2020</a:t>
            </a:fld>
            <a:endParaRPr lang="sk-SK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04FC2E0-D277-4B14-B73B-E5D219295C3A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  <p:transition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31EAE0C-8FB7-47AC-B04C-EE35B20C4765}" type="datetimeFigureOut">
              <a:rPr lang="sk-SK" smtClean="0"/>
              <a:pPr/>
              <a:t>28.10.2020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04FC2E0-D277-4B14-B73B-E5D219295C3A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zoom dir="in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xdRZaruVQU0" TargetMode="External"/><Relationship Id="rId7" Type="http://schemas.openxmlformats.org/officeDocument/2006/relationships/image" Target="../media/image5.png"/><Relationship Id="rId2" Type="http://schemas.openxmlformats.org/officeDocument/2006/relationships/hyperlink" Target="https://www.youtube.com/watch?v=QgaTQ5-XfMM&amp;list=PLiHBdqr6t9c91z3zz4CMOjFYkhSD-Xdyt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UUcWKtoALY" TargetMode="External"/><Relationship Id="rId2" Type="http://schemas.openxmlformats.org/officeDocument/2006/relationships/hyperlink" Target="https://www.youtube.com/watch?v=hyAMvctMEbI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gif"/><Relationship Id="rId5" Type="http://schemas.openxmlformats.org/officeDocument/2006/relationships/image" Target="../media/image7.gif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WeDrgDcUbY4" TargetMode="External"/><Relationship Id="rId2" Type="http://schemas.openxmlformats.org/officeDocument/2006/relationships/hyperlink" Target="https://www.youtube.com/watch?v=c_GikpZ8ixk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gif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Hudobné názvoslovie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/>
          <a:lstStyle/>
          <a:p>
            <a:r>
              <a:rPr lang="sk-SK" dirty="0" smtClean="0"/>
              <a:t>Domáca úloha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Na domácu úlohu vyrieš krížovku v zelenom zošite na strane č. 21 a tiež vyplň opakovanie na strane č. 24 – 25</a:t>
            </a:r>
          </a:p>
          <a:p>
            <a:endParaRPr lang="sk-SK" dirty="0" smtClean="0"/>
          </a:p>
          <a:p>
            <a:r>
              <a:rPr lang="sk-SK" dirty="0" smtClean="0"/>
              <a:t>Veľa šťastia </a:t>
            </a:r>
            <a:r>
              <a:rPr lang="sk-SK" dirty="0" smtClean="0">
                <a:sym typeface="Wingdings" pitchFamily="2" charset="2"/>
              </a:rPr>
              <a:t></a:t>
            </a:r>
            <a:endParaRPr lang="sk-SK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>
            <a:normAutofit/>
          </a:bodyPr>
          <a:lstStyle/>
          <a:p>
            <a:r>
              <a:rPr lang="sk-SK" dirty="0" smtClean="0"/>
              <a:t>Hudobné názvoslovie: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Tak isto ako každé odvetvie (matematika, prírodoveda, výtvarne umenie, fyzika ..) aj hudobné umenie má svoje „názvoslovie“ teda názvy, ktoré v hudbe označujú </a:t>
            </a:r>
            <a:r>
              <a:rPr lang="sk-SK" b="1" i="1" dirty="0" smtClean="0"/>
              <a:t>čo</a:t>
            </a:r>
            <a:r>
              <a:rPr lang="sk-SK" dirty="0" smtClean="0"/>
              <a:t> a hlavne </a:t>
            </a:r>
            <a:r>
              <a:rPr lang="sk-SK" b="1" i="1" dirty="0" smtClean="0"/>
              <a:t>ako </a:t>
            </a:r>
            <a:r>
              <a:rPr lang="sk-SK" dirty="0" smtClean="0"/>
              <a:t>máme v danej skladbe robiť, ako ju hrať </a:t>
            </a:r>
            <a:r>
              <a:rPr lang="sk-SK" dirty="0" smtClean="0">
                <a:sym typeface="Wingdings" pitchFamily="2" charset="2"/>
              </a:rPr>
              <a:t></a:t>
            </a:r>
          </a:p>
          <a:p>
            <a:endParaRPr lang="sk-SK" dirty="0" smtClean="0">
              <a:sym typeface="Wingdings" pitchFamily="2" charset="2"/>
            </a:endParaRPr>
          </a:p>
          <a:p>
            <a:r>
              <a:rPr lang="sk-SK" dirty="0" smtClean="0">
                <a:sym typeface="Wingdings" pitchFamily="2" charset="2"/>
              </a:rPr>
              <a:t>Toto názvoslovie je prevzaté z Talianskeho jazyka. V nasledujúcich </a:t>
            </a:r>
            <a:r>
              <a:rPr lang="sk-SK" dirty="0" err="1" smtClean="0">
                <a:sym typeface="Wingdings" pitchFamily="2" charset="2"/>
              </a:rPr>
              <a:t>snímkoch</a:t>
            </a:r>
            <a:r>
              <a:rPr lang="sk-SK" dirty="0" smtClean="0">
                <a:sym typeface="Wingdings" pitchFamily="2" charset="2"/>
              </a:rPr>
              <a:t> budeš mať rôzne druhy názvoslovia. </a:t>
            </a:r>
            <a:endParaRPr lang="sk-SK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/>
          <a:lstStyle/>
          <a:p>
            <a:r>
              <a:rPr lang="sk-SK" dirty="0" smtClean="0"/>
              <a:t>Označenie hlasitosti 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8229600" cy="5214974"/>
          </a:xfrm>
        </p:spPr>
        <p:txBody>
          <a:bodyPr>
            <a:normAutofit/>
          </a:bodyPr>
          <a:lstStyle/>
          <a:p>
            <a:r>
              <a:rPr lang="sk-SK" dirty="0" smtClean="0"/>
              <a:t>Názvoslovie na označenie hlasitosti môžeme všeobecne označiť slovom: </a:t>
            </a:r>
            <a:r>
              <a:rPr lang="sk-SK" b="1" i="1" dirty="0" smtClean="0"/>
              <a:t>Dynamika</a:t>
            </a:r>
          </a:p>
          <a:p>
            <a:r>
              <a:rPr lang="sk-SK" dirty="0" smtClean="0"/>
              <a:t>Názvoslovie pre označenie hlasitosti – teda ako hlasno, alebo potichu skladbu hráme. Sú to:</a:t>
            </a:r>
          </a:p>
          <a:p>
            <a:r>
              <a:rPr lang="sk-SK" dirty="0"/>
              <a:t>piano – </a:t>
            </a:r>
            <a:r>
              <a:rPr lang="sk-SK" dirty="0" smtClean="0"/>
              <a:t>p: ticho</a:t>
            </a:r>
            <a:br>
              <a:rPr lang="sk-SK" dirty="0" smtClean="0"/>
            </a:br>
            <a:r>
              <a:rPr lang="sk-SK" dirty="0" err="1"/>
              <a:t>mezzzoforte</a:t>
            </a:r>
            <a:r>
              <a:rPr lang="sk-SK" dirty="0"/>
              <a:t> – </a:t>
            </a:r>
            <a:r>
              <a:rPr lang="sk-SK" dirty="0" err="1" smtClean="0"/>
              <a:t>mf</a:t>
            </a:r>
            <a:r>
              <a:rPr lang="sk-SK" dirty="0" smtClean="0"/>
              <a:t>: stredne </a:t>
            </a:r>
            <a:r>
              <a:rPr lang="sk-SK" dirty="0"/>
              <a:t>silno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/>
              <a:t>forte – </a:t>
            </a:r>
            <a:r>
              <a:rPr lang="sk-SK" dirty="0" smtClean="0"/>
              <a:t>f: </a:t>
            </a:r>
            <a:r>
              <a:rPr lang="sk-SK" dirty="0"/>
              <a:t>silno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/>
              <a:t>fortissimo – </a:t>
            </a:r>
            <a:r>
              <a:rPr lang="sk-SK" dirty="0" err="1" smtClean="0"/>
              <a:t>ff</a:t>
            </a:r>
            <a:r>
              <a:rPr lang="sk-SK" dirty="0" smtClean="0"/>
              <a:t>: </a:t>
            </a:r>
            <a:r>
              <a:rPr lang="sk-SK" dirty="0"/>
              <a:t>veľmi silno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/>
              <a:t>crescendo – </a:t>
            </a:r>
            <a:r>
              <a:rPr lang="sk-SK" dirty="0" err="1"/>
              <a:t>cresc</a:t>
            </a:r>
            <a:r>
              <a:rPr lang="sk-SK" dirty="0"/>
              <a:t>.: postupne </a:t>
            </a:r>
            <a:r>
              <a:rPr lang="sk-SK" dirty="0" smtClean="0"/>
              <a:t>pridávať na</a:t>
            </a:r>
            <a:r>
              <a:rPr lang="sk-SK" dirty="0"/>
              <a:t> hlasitosti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/>
              <a:t>decrescendo – </a:t>
            </a:r>
            <a:r>
              <a:rPr lang="sk-SK" dirty="0" err="1"/>
              <a:t>decresc</a:t>
            </a:r>
            <a:r>
              <a:rPr lang="sk-SK" dirty="0"/>
              <a:t>.: postupne uberať z hlasitosti, teda stišovať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/>
          <a:lstStyle/>
          <a:p>
            <a:r>
              <a:rPr lang="sk-SK" dirty="0" smtClean="0"/>
              <a:t>Ukážky a značenie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>
                <a:hlinkClick r:id="rId2"/>
              </a:rPr>
              <a:t>ukážka "piana" - klikni sem !!!</a:t>
            </a:r>
            <a:endParaRPr lang="sk-SK" dirty="0"/>
          </a:p>
          <a:p>
            <a:r>
              <a:rPr lang="sk-SK" dirty="0" smtClean="0">
                <a:hlinkClick r:id="rId3"/>
              </a:rPr>
              <a:t>ukážka "forte" - klikni sem </a:t>
            </a:r>
            <a:r>
              <a:rPr lang="sk-SK" dirty="0" smtClean="0">
                <a:hlinkClick r:id="rId3"/>
              </a:rPr>
              <a:t>!!!</a:t>
            </a:r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Značenie v notách:</a:t>
            </a:r>
          </a:p>
          <a:p>
            <a:endParaRPr lang="sk-SK" dirty="0"/>
          </a:p>
        </p:txBody>
      </p:sp>
      <p:pic>
        <p:nvPicPr>
          <p:cNvPr id="4" name="Obrázek 3" descr="122679.png"/>
          <p:cNvPicPr>
            <a:picLocks noChangeAspect="1"/>
          </p:cNvPicPr>
          <p:nvPr/>
        </p:nvPicPr>
        <p:blipFill>
          <a:blip r:embed="rId4"/>
          <a:srcRect l="4487" t="-4462" r="86719" b="51331"/>
          <a:stretch>
            <a:fillRect/>
          </a:stretch>
        </p:blipFill>
        <p:spPr>
          <a:xfrm>
            <a:off x="1500166" y="3643314"/>
            <a:ext cx="1080562" cy="1143008"/>
          </a:xfrm>
          <a:prstGeom prst="rect">
            <a:avLst/>
          </a:prstGeom>
        </p:spPr>
      </p:pic>
      <p:pic>
        <p:nvPicPr>
          <p:cNvPr id="5" name="Obrázek 4" descr="HL_DDS_1232578aVcXFcrUep.png"/>
          <p:cNvPicPr>
            <a:picLocks noChangeAspect="1"/>
          </p:cNvPicPr>
          <p:nvPr/>
        </p:nvPicPr>
        <p:blipFill>
          <a:blip r:embed="rId5"/>
          <a:srcRect l="2814" t="12448" r="73265" b="40871"/>
          <a:stretch>
            <a:fillRect/>
          </a:stretch>
        </p:blipFill>
        <p:spPr>
          <a:xfrm>
            <a:off x="3643306" y="3429000"/>
            <a:ext cx="1672800" cy="14760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/>
          <a:srcRect l="11484" b="4915"/>
          <a:stretch>
            <a:fillRect/>
          </a:stretch>
        </p:blipFill>
        <p:spPr bwMode="auto">
          <a:xfrm>
            <a:off x="6215074" y="3143248"/>
            <a:ext cx="2202568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/>
          <a:srcRect t="11673" r="2406"/>
          <a:stretch>
            <a:fillRect/>
          </a:stretch>
        </p:blipFill>
        <p:spPr bwMode="auto">
          <a:xfrm>
            <a:off x="2214546" y="5072074"/>
            <a:ext cx="4429156" cy="1621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/>
          <a:lstStyle/>
          <a:p>
            <a:r>
              <a:rPr lang="sk-SK" dirty="0" smtClean="0"/>
              <a:t>Označenie tempa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Tempo určuje ako rýchlo skladbu hráme, alebo spievame, teda či rýchlo, alebo pomalšie </a:t>
            </a:r>
            <a:r>
              <a:rPr lang="sk-SK" dirty="0" smtClean="0">
                <a:sym typeface="Wingdings" pitchFamily="2" charset="2"/>
              </a:rPr>
              <a:t></a:t>
            </a:r>
          </a:p>
          <a:p>
            <a:r>
              <a:rPr lang="sk-SK" dirty="0" smtClean="0">
                <a:sym typeface="Wingdings" pitchFamily="2" charset="2"/>
              </a:rPr>
              <a:t>Tu sú základné </a:t>
            </a:r>
            <a:r>
              <a:rPr lang="sk-SK" dirty="0" err="1" smtClean="0">
                <a:sym typeface="Wingdings" pitchFamily="2" charset="2"/>
              </a:rPr>
              <a:t>tempové</a:t>
            </a:r>
            <a:r>
              <a:rPr lang="sk-SK" dirty="0" smtClean="0">
                <a:sym typeface="Wingdings" pitchFamily="2" charset="2"/>
              </a:rPr>
              <a:t> označenia:</a:t>
            </a:r>
          </a:p>
          <a:p>
            <a:endParaRPr lang="sk-SK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3286124"/>
            <a:ext cx="4176000" cy="334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/>
          <a:lstStyle/>
          <a:p>
            <a:r>
              <a:rPr lang="sk-SK" dirty="0" smtClean="0"/>
              <a:t>Ukážky a značenie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 smtClean="0">
                <a:hlinkClick r:id="rId2"/>
              </a:rPr>
              <a:t>ukážka na "Adagio" - klikni sem !!!!</a:t>
            </a:r>
            <a:endParaRPr lang="pl-PL" dirty="0" smtClean="0"/>
          </a:p>
          <a:p>
            <a:r>
              <a:rPr lang="pt-BR" dirty="0" smtClean="0">
                <a:hlinkClick r:id="rId3"/>
              </a:rPr>
              <a:t>ukážka na "Allegro až Presto" - klikni sem </a:t>
            </a:r>
            <a:r>
              <a:rPr lang="pt-BR" dirty="0" smtClean="0">
                <a:hlinkClick r:id="rId3"/>
              </a:rPr>
              <a:t>!!!</a:t>
            </a:r>
            <a:endParaRPr lang="sk-SK" dirty="0" smtClean="0"/>
          </a:p>
          <a:p>
            <a:endParaRPr lang="sk-SK" dirty="0" smtClean="0"/>
          </a:p>
          <a:p>
            <a:r>
              <a:rPr lang="sk-SK" dirty="0" err="1" smtClean="0"/>
              <a:t>Tempové</a:t>
            </a:r>
            <a:r>
              <a:rPr lang="sk-SK" dirty="0" smtClean="0"/>
              <a:t> označenie píšeme v notách na začiatku skladby nad notovú osnovu:</a:t>
            </a:r>
          </a:p>
          <a:p>
            <a:endParaRPr lang="pl-PL" dirty="0" smtClean="0"/>
          </a:p>
          <a:p>
            <a:endParaRPr lang="sk-SK" dirty="0"/>
          </a:p>
        </p:txBody>
      </p:sp>
      <p:pic>
        <p:nvPicPr>
          <p:cNvPr id="4" name="Obrázek 3" descr="HL_DDS_1232578aVcXFcrUep.png"/>
          <p:cNvPicPr>
            <a:picLocks noChangeAspect="1"/>
          </p:cNvPicPr>
          <p:nvPr/>
        </p:nvPicPr>
        <p:blipFill>
          <a:blip r:embed="rId4"/>
          <a:srcRect r="38086" b="6638"/>
          <a:stretch>
            <a:fillRect/>
          </a:stretch>
        </p:blipFill>
        <p:spPr>
          <a:xfrm>
            <a:off x="857224" y="4286256"/>
            <a:ext cx="2640000" cy="1800000"/>
          </a:xfrm>
          <a:prstGeom prst="rect">
            <a:avLst/>
          </a:prstGeom>
        </p:spPr>
      </p:pic>
      <p:pic>
        <p:nvPicPr>
          <p:cNvPr id="5" name="Obrázek 4" descr="CapricesFlALLFirst_BIG.gif"/>
          <p:cNvPicPr>
            <a:picLocks noChangeAspect="1"/>
          </p:cNvPicPr>
          <p:nvPr/>
        </p:nvPicPr>
        <p:blipFill>
          <a:blip r:embed="rId5"/>
          <a:srcRect l="12242" t="13624" r="53963" b="76709"/>
          <a:stretch>
            <a:fillRect/>
          </a:stretch>
        </p:blipFill>
        <p:spPr>
          <a:xfrm>
            <a:off x="5357818" y="5214950"/>
            <a:ext cx="3023848" cy="1224000"/>
          </a:xfrm>
          <a:prstGeom prst="rect">
            <a:avLst/>
          </a:prstGeom>
        </p:spPr>
      </p:pic>
      <p:pic>
        <p:nvPicPr>
          <p:cNvPr id="6" name="Obrázek 5" descr="Wedding2VlVcFirst_BIG.gif"/>
          <p:cNvPicPr>
            <a:picLocks noChangeAspect="1"/>
          </p:cNvPicPr>
          <p:nvPr/>
        </p:nvPicPr>
        <p:blipFill>
          <a:blip r:embed="rId6"/>
          <a:srcRect l="8727" t="12500" r="61792" b="76042"/>
          <a:stretch>
            <a:fillRect/>
          </a:stretch>
        </p:blipFill>
        <p:spPr>
          <a:xfrm>
            <a:off x="3786182" y="3786190"/>
            <a:ext cx="2356370" cy="1296000"/>
          </a:xfrm>
          <a:prstGeom prst="rect">
            <a:avLst/>
          </a:prstGeom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/>
          <a:lstStyle/>
          <a:p>
            <a:r>
              <a:rPr lang="sk-SK" dirty="0" smtClean="0"/>
              <a:t>Označenie charakteru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8229600" cy="5214974"/>
          </a:xfrm>
        </p:spPr>
        <p:txBody>
          <a:bodyPr>
            <a:normAutofit lnSpcReduction="10000"/>
          </a:bodyPr>
          <a:lstStyle/>
          <a:p>
            <a:r>
              <a:rPr lang="sk-SK" dirty="0" smtClean="0"/>
              <a:t>V hudbe máme tiež hudobné názvoslovie, ktoré označuje charakter skladby – teda či je skladba spevná - melodická, alebo je hraná ako vojenský pochod, alebo má byť pokojná, alebo živšia. Tu sú niektoré názvoslovia označujúce charakter skladby:</a:t>
            </a:r>
          </a:p>
          <a:p>
            <a:pPr>
              <a:buNone/>
            </a:pPr>
            <a:endParaRPr lang="sk-SK" dirty="0" smtClean="0"/>
          </a:p>
          <a:p>
            <a:r>
              <a:rPr lang="sk-SK" dirty="0" err="1" smtClean="0"/>
              <a:t>tranquillo</a:t>
            </a:r>
            <a:r>
              <a:rPr lang="sk-SK" dirty="0" smtClean="0"/>
              <a:t>  – pochmúrne / veľmi smutne</a:t>
            </a:r>
            <a:br>
              <a:rPr lang="sk-SK" dirty="0" smtClean="0"/>
            </a:br>
            <a:r>
              <a:rPr lang="sk-SK" dirty="0" err="1" smtClean="0"/>
              <a:t>furrioso</a:t>
            </a:r>
            <a:r>
              <a:rPr lang="sk-SK" dirty="0" smtClean="0"/>
              <a:t>     – s ohňom / vášnivo</a:t>
            </a:r>
            <a:br>
              <a:rPr lang="sk-SK" dirty="0" smtClean="0"/>
            </a:br>
            <a:r>
              <a:rPr lang="sk-SK" dirty="0" err="1" smtClean="0"/>
              <a:t>cantabile</a:t>
            </a:r>
            <a:r>
              <a:rPr lang="sk-SK" dirty="0" smtClean="0"/>
              <a:t>   – spevne</a:t>
            </a:r>
            <a:br>
              <a:rPr lang="sk-SK" dirty="0" smtClean="0"/>
            </a:br>
            <a:r>
              <a:rPr lang="sk-SK" dirty="0" smtClean="0"/>
              <a:t>staccato     – sekane</a:t>
            </a:r>
            <a:br>
              <a:rPr lang="sk-SK" dirty="0" smtClean="0"/>
            </a:br>
            <a:r>
              <a:rPr lang="sk-SK" dirty="0" smtClean="0"/>
              <a:t>legato         – viazane / spojiť</a:t>
            </a:r>
            <a:br>
              <a:rPr lang="sk-SK" dirty="0" smtClean="0"/>
            </a:br>
            <a:r>
              <a:rPr lang="sk-SK" dirty="0" err="1" smtClean="0"/>
              <a:t>graziosso</a:t>
            </a:r>
            <a:r>
              <a:rPr lang="sk-SK" dirty="0" smtClean="0"/>
              <a:t>   – graciózne / elegantne</a:t>
            </a:r>
            <a:br>
              <a:rPr lang="sk-SK" dirty="0" smtClean="0"/>
            </a:br>
            <a:r>
              <a:rPr lang="sk-SK" dirty="0" err="1" smtClean="0"/>
              <a:t>vivo</a:t>
            </a:r>
            <a:r>
              <a:rPr lang="sk-SK" dirty="0" smtClean="0"/>
              <a:t>            – živo</a:t>
            </a:r>
            <a:br>
              <a:rPr lang="sk-SK" dirty="0" smtClean="0"/>
            </a:br>
            <a:endParaRPr lang="sk-SK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/>
          <a:lstStyle/>
          <a:p>
            <a:r>
              <a:rPr lang="sk-SK" dirty="0" smtClean="0"/>
              <a:t>Ukážky a značenie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>
                <a:hlinkClick r:id="rId2"/>
              </a:rPr>
              <a:t>ukážka na "Staccato a zároveň Vivace" - klikni sem !!!</a:t>
            </a:r>
            <a:endParaRPr lang="sk-SK" dirty="0" smtClean="0"/>
          </a:p>
          <a:p>
            <a:r>
              <a:rPr lang="sk-SK" dirty="0" smtClean="0">
                <a:hlinkClick r:id="rId3"/>
              </a:rPr>
              <a:t>ukážka na "Legato a zároveň </a:t>
            </a:r>
            <a:r>
              <a:rPr lang="sk-SK" dirty="0" err="1" smtClean="0">
                <a:hlinkClick r:id="rId3"/>
              </a:rPr>
              <a:t>Cantabile</a:t>
            </a:r>
            <a:r>
              <a:rPr lang="sk-SK" dirty="0" smtClean="0">
                <a:hlinkClick r:id="rId3"/>
              </a:rPr>
              <a:t>" - klikni sem </a:t>
            </a:r>
            <a:r>
              <a:rPr lang="sk-SK" dirty="0" smtClean="0">
                <a:hlinkClick r:id="rId3"/>
              </a:rPr>
              <a:t>!!!</a:t>
            </a:r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Legato je v notách označené oblúčikom ponad noty, ktoré majú byť hrané legato: </a:t>
            </a:r>
          </a:p>
          <a:p>
            <a:endParaRPr lang="sk-SK" dirty="0" smtClean="0"/>
          </a:p>
          <a:p>
            <a:endParaRPr lang="sk-SK" dirty="0"/>
          </a:p>
        </p:txBody>
      </p:sp>
      <p:pic>
        <p:nvPicPr>
          <p:cNvPr id="4" name="Obrázek 3" descr="quantz-sonata-no2-cantabile.png"/>
          <p:cNvPicPr>
            <a:picLocks noChangeAspect="1"/>
          </p:cNvPicPr>
          <p:nvPr/>
        </p:nvPicPr>
        <p:blipFill>
          <a:blip r:embed="rId4"/>
          <a:srcRect l="11162" t="30952" r="46249" b="47619"/>
          <a:stretch>
            <a:fillRect/>
          </a:stretch>
        </p:blipFill>
        <p:spPr>
          <a:xfrm>
            <a:off x="500034" y="5000636"/>
            <a:ext cx="4497273" cy="1188000"/>
          </a:xfrm>
          <a:prstGeom prst="rect">
            <a:avLst/>
          </a:prstGeom>
        </p:spPr>
      </p:pic>
      <p:pic>
        <p:nvPicPr>
          <p:cNvPr id="6" name="Obrázek 5" descr="CapricesFlALLFirst_BIG.gif"/>
          <p:cNvPicPr>
            <a:picLocks noChangeAspect="1"/>
          </p:cNvPicPr>
          <p:nvPr/>
        </p:nvPicPr>
        <p:blipFill>
          <a:blip r:embed="rId5"/>
          <a:srcRect l="5896" t="37500" r="60201" b="53125"/>
          <a:stretch>
            <a:fillRect/>
          </a:stretch>
        </p:blipFill>
        <p:spPr>
          <a:xfrm>
            <a:off x="5214942" y="5072074"/>
            <a:ext cx="3496000" cy="1368000"/>
          </a:xfrm>
          <a:prstGeom prst="rect">
            <a:avLst/>
          </a:prstGeom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Staccato v notách označíme bodkami, ktoré sú napísané nad notami, ktoré majú znieť krátko – </a:t>
            </a:r>
            <a:r>
              <a:rPr lang="sk-SK" dirty="0" err="1" smtClean="0"/>
              <a:t>staccatovo</a:t>
            </a:r>
            <a:r>
              <a:rPr lang="sk-SK" dirty="0" smtClean="0"/>
              <a:t>: </a:t>
            </a:r>
            <a:endParaRPr lang="sk-SK" dirty="0"/>
          </a:p>
        </p:txBody>
      </p:sp>
      <p:pic>
        <p:nvPicPr>
          <p:cNvPr id="6" name="Obrázek 5" descr="hora-staccato-piano-solo_page-1.jpg"/>
          <p:cNvPicPr>
            <a:picLocks noChangeAspect="1"/>
          </p:cNvPicPr>
          <p:nvPr/>
        </p:nvPicPr>
        <p:blipFill>
          <a:blip r:embed="rId2"/>
          <a:srcRect l="60859" t="13590" r="4194" b="71724"/>
          <a:stretch>
            <a:fillRect/>
          </a:stretch>
        </p:blipFill>
        <p:spPr>
          <a:xfrm>
            <a:off x="4714876" y="2714620"/>
            <a:ext cx="3643200" cy="1980000"/>
          </a:xfrm>
          <a:prstGeom prst="rect">
            <a:avLst/>
          </a:prstGeom>
        </p:spPr>
      </p:pic>
      <p:pic>
        <p:nvPicPr>
          <p:cNvPr id="7" name="Obrázek 6" descr="vivo-for-brass-trio_page-1.jpg"/>
          <p:cNvPicPr>
            <a:picLocks noChangeAspect="1"/>
          </p:cNvPicPr>
          <p:nvPr/>
        </p:nvPicPr>
        <p:blipFill>
          <a:blip r:embed="rId3"/>
          <a:srcRect l="18333" t="11084" r="36667" b="66510"/>
          <a:stretch>
            <a:fillRect/>
          </a:stretch>
        </p:blipFill>
        <p:spPr>
          <a:xfrm>
            <a:off x="928662" y="3857628"/>
            <a:ext cx="3222950" cy="2268000"/>
          </a:xfrm>
          <a:prstGeom prst="rect">
            <a:avLst/>
          </a:prstGeom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88</TotalTime>
  <Words>324</Words>
  <Application>Microsoft Office PowerPoint</Application>
  <PresentationFormat>Předvádění na obrazovce (4:3)</PresentationFormat>
  <Paragraphs>36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Arkýř</vt:lpstr>
      <vt:lpstr>Hudobné názvoslovie</vt:lpstr>
      <vt:lpstr>Hudobné názvoslovie:</vt:lpstr>
      <vt:lpstr>Označenie hlasitosti </vt:lpstr>
      <vt:lpstr>Ukážky a značenie</vt:lpstr>
      <vt:lpstr>Označenie tempa</vt:lpstr>
      <vt:lpstr>Ukážky a značenie</vt:lpstr>
      <vt:lpstr>Označenie charakteru</vt:lpstr>
      <vt:lpstr>Ukážky a značenie</vt:lpstr>
      <vt:lpstr>Snímek 9</vt:lpstr>
      <vt:lpstr>Domáca úloha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Hudobné názvoslovie</dc:title>
  <dc:creator>Asus</dc:creator>
  <cp:lastModifiedBy>Asus</cp:lastModifiedBy>
  <cp:revision>11</cp:revision>
  <dcterms:created xsi:type="dcterms:W3CDTF">2020-10-28T08:56:45Z</dcterms:created>
  <dcterms:modified xsi:type="dcterms:W3CDTF">2020-10-28T21:47:17Z</dcterms:modified>
</cp:coreProperties>
</file>